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11"/>
  </p:notesMasterIdLst>
  <p:sldIdLst>
    <p:sldId id="268" r:id="rId2"/>
    <p:sldId id="257" r:id="rId3"/>
    <p:sldId id="266" r:id="rId4"/>
    <p:sldId id="269" r:id="rId5"/>
    <p:sldId id="259" r:id="rId6"/>
    <p:sldId id="260" r:id="rId7"/>
    <p:sldId id="261" r:id="rId8"/>
    <p:sldId id="263" r:id="rId9"/>
    <p:sldId id="270" r:id="rId10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Old Standard TT" pitchFamily="2" charset="77"/>
      <p:regular r:id="rId16"/>
      <p:bold r:id="rId17"/>
      <p:italic r:id="rId18"/>
    </p:embeddedFont>
    <p:embeddedFont>
      <p:font typeface="Trebuchet MS" panose="020B0703020202090204" pitchFamily="34" charset="0"/>
      <p:regular r:id="rId19"/>
      <p:bold r:id="rId20"/>
      <p:italic r:id="rId21"/>
      <p:boldItalic r:id="rId22"/>
    </p:embeddedFont>
    <p:embeddedFont>
      <p:font typeface="Wingdings 3" pitchFamily="2" charset="2"/>
      <p:regular r:id="rId2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537"/>
    <p:restoredTop sz="94718"/>
  </p:normalViewPr>
  <p:slideViewPr>
    <p:cSldViewPr snapToGrid="0">
      <p:cViewPr varScale="1">
        <p:scale>
          <a:sx n="110" d="100"/>
          <a:sy n="110" d="100"/>
        </p:scale>
        <p:origin x="192" y="91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241623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2a1724f857_0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12a1724f857_0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2a1724f857_0_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2a1724f857_0_2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1c3d0b223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1c3d0b223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1c3d0b2232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1c3d0b2232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29233abb4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29233abb4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300" y="1803400"/>
            <a:ext cx="5825202" cy="1234727"/>
          </a:xfrm>
        </p:spPr>
        <p:txBody>
          <a:bodyPr anchor="b">
            <a:noAutofit/>
          </a:bodyPr>
          <a:lstStyle>
            <a:lvl1pPr algn="r">
              <a:defRPr sz="4050">
                <a:solidFill>
                  <a:schemeClr val="accent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300" y="3038125"/>
            <a:ext cx="5825202" cy="822674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20484293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255270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5897558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24604" y="2724150"/>
            <a:ext cx="5418393" cy="28575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‹N›</a:t>
            </a:fld>
            <a:endParaRPr lang="it-IT"/>
          </a:p>
        </p:txBody>
      </p:sp>
      <p:sp>
        <p:nvSpPr>
          <p:cNvPr id="24" name="TextBox 23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3313976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448991"/>
            <a:ext cx="6447501" cy="1946595"/>
          </a:xfrm>
        </p:spPr>
        <p:txBody>
          <a:bodyPr anchor="b">
            <a:normAutofit/>
          </a:bodyPr>
          <a:lstStyle>
            <a:lvl1pPr algn="l">
              <a:defRPr sz="33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92874956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 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‹N›</a:t>
            </a:fld>
            <a:endParaRPr lang="it-IT"/>
          </a:p>
        </p:txBody>
      </p:sp>
      <p:sp>
        <p:nvSpPr>
          <p:cNvPr id="24" name="TextBox 23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2391059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457200"/>
            <a:ext cx="6441152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61567440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5/30/22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93037010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5755" y="457200"/>
            <a:ext cx="978557" cy="3938588"/>
          </a:xfrm>
        </p:spPr>
        <p:txBody>
          <a:bodyPr vert="eaVert" anchor="ctr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8001" y="457200"/>
            <a:ext cx="5295113" cy="393858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43899364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29001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64265277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2025651"/>
            <a:ext cx="6447501" cy="1369936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645300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908728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8001" y="1620442"/>
            <a:ext cx="3138026" cy="2910579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17477" y="1620442"/>
            <a:ext cx="3138026" cy="291058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5/30/22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4203812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6809" y="1620737"/>
            <a:ext cx="3139217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809" y="2052934"/>
            <a:ext cx="3139217" cy="2478088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16287" y="1620737"/>
            <a:ext cx="313921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16288" y="2052934"/>
            <a:ext cx="3139213" cy="2478088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5/30/22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1392696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5/30/22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21313652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5/30/22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62339600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123953"/>
            <a:ext cx="2890896" cy="958850"/>
          </a:xfrm>
        </p:spPr>
        <p:txBody>
          <a:bodyPr anchor="b">
            <a:normAutofit/>
          </a:bodyPr>
          <a:lstStyle>
            <a:lvl1pPr>
              <a:defRPr sz="15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0346" y="386193"/>
            <a:ext cx="3385156" cy="4144828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2082802"/>
            <a:ext cx="2890896" cy="1938337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797" indent="0">
              <a:buNone/>
              <a:defRPr sz="1050"/>
            </a:lvl2pPr>
            <a:lvl3pPr marL="685595" indent="0">
              <a:buNone/>
              <a:defRPr sz="900"/>
            </a:lvl3pPr>
            <a:lvl4pPr marL="1028392" indent="0">
              <a:buNone/>
              <a:defRPr sz="750"/>
            </a:lvl4pPr>
            <a:lvl5pPr marL="1371188" indent="0">
              <a:buNone/>
              <a:defRPr sz="750"/>
            </a:lvl5pPr>
            <a:lvl6pPr marL="1713986" indent="0">
              <a:buNone/>
              <a:defRPr sz="750"/>
            </a:lvl6pPr>
            <a:lvl7pPr marL="2056783" indent="0">
              <a:buNone/>
              <a:defRPr sz="750"/>
            </a:lvl7pPr>
            <a:lvl8pPr marL="2399580" indent="0">
              <a:buNone/>
              <a:defRPr sz="750"/>
            </a:lvl8pPr>
            <a:lvl9pPr marL="2742377" indent="0">
              <a:buNone/>
              <a:defRPr sz="75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5/30/22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79174584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3600450"/>
            <a:ext cx="6447500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8001" y="457200"/>
            <a:ext cx="6447501" cy="2884289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4025504"/>
            <a:ext cx="6447500" cy="505518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‹N›</a:t>
            </a:fld>
            <a:endParaRPr lang="it-IT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5/30/22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2920030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1620442"/>
            <a:ext cx="6447501" cy="29105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5/30/22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accent1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817653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27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xfrm>
            <a:off x="2208251" y="294756"/>
            <a:ext cx="3217471" cy="87504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30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HW #2: Juce</a:t>
            </a:r>
            <a:br>
              <a:rPr lang="it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it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Wah-Wah effect</a:t>
            </a:r>
            <a:endParaRPr sz="2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607501" y="3960635"/>
            <a:ext cx="7929000" cy="111210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400" dirty="0">
                <a:solidFill>
                  <a:schemeClr val="bg1"/>
                </a:solidFill>
              </a:rPr>
              <a:t>Computer Music - Languages and Systems</a:t>
            </a:r>
            <a:endParaRPr sz="1400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400" dirty="0">
                <a:solidFill>
                  <a:schemeClr val="bg1"/>
                </a:solidFill>
              </a:rPr>
              <a:t>Homework 1 - Supercollider</a:t>
            </a:r>
            <a:endParaRPr sz="1400" dirty="0">
              <a:solidFill>
                <a:schemeClr val="bg1"/>
              </a:solidFill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557AC073-9F6B-CF41-B4C1-386F6600B47D}"/>
              </a:ext>
            </a:extLst>
          </p:cNvPr>
          <p:cNvSpPr txBox="1"/>
          <p:nvPr/>
        </p:nvSpPr>
        <p:spPr>
          <a:xfrm>
            <a:off x="2496186" y="3413415"/>
            <a:ext cx="26416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anose="020B0603020202020204"/>
                <a:ea typeface="+mn-ea"/>
                <a:cs typeface="Calibri" panose="020F0502020204030204" pitchFamily="34" charset="0"/>
              </a:rPr>
              <a:t>Group: Radical Geeks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Components: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Gerardo 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Cicalese (ID: 10776504) 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Alberto Bollino (ID: 10865248) 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Umberto </a:t>
            </a:r>
            <a:r>
              <a:rPr kumimoji="0" lang="it-IT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Derme</a:t>
            </a: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 (ID: 10662564) 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Giorgio Granello (ID: 10869436) 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811AE095-4FA7-F340-9C00-9FAA0078BCB3}"/>
              </a:ext>
            </a:extLst>
          </p:cNvPr>
          <p:cNvSpPr txBox="1"/>
          <p:nvPr/>
        </p:nvSpPr>
        <p:spPr>
          <a:xfrm>
            <a:off x="512700" y="2736330"/>
            <a:ext cx="2059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8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Group: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998BBD1-7B39-ACAF-D37B-C0F8E8F352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0886" y="1480190"/>
            <a:ext cx="2312203" cy="1699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92081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title"/>
          </p:nvPr>
        </p:nvSpPr>
        <p:spPr>
          <a:xfrm>
            <a:off x="464274" y="1271701"/>
            <a:ext cx="8348649" cy="97051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wah-wah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effect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is an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effect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that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alters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the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tone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and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frequencies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of the input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signal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to create a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distinctive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sound,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mimicking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the human voice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saying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the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onomatopeic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name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”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wah-wah</a:t>
            </a:r>
            <a:r>
              <a:rPr lang="it-IT" sz="18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”. </a:t>
            </a:r>
            <a:endParaRPr sz="2400" dirty="0">
              <a:solidFill>
                <a:schemeClr val="tx1"/>
              </a:solidFill>
            </a:endParaRPr>
          </a:p>
        </p:txBody>
      </p:sp>
      <p:sp>
        <p:nvSpPr>
          <p:cNvPr id="66" name="Google Shape;66;p14"/>
          <p:cNvSpPr txBox="1">
            <a:spLocks noGrp="1"/>
          </p:cNvSpPr>
          <p:nvPr>
            <p:ph type="body" idx="1"/>
          </p:nvPr>
        </p:nvSpPr>
        <p:spPr>
          <a:xfrm>
            <a:off x="464274" y="2833361"/>
            <a:ext cx="8520600" cy="195116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Bef>
                <a:spcPts val="1200"/>
              </a:spcBef>
              <a:buSzPts val="1100"/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wah-wah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effect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consists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in a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passband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filter,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whose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central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frequency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varies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over time.</a:t>
            </a:r>
          </a:p>
          <a:p>
            <a:pPr marL="285750" indent="-285750">
              <a:spcBef>
                <a:spcPts val="1200"/>
              </a:spcBef>
              <a:buSzPts val="1100"/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original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effect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consists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in a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pedal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whose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pressure controls the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central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frequency of the filter,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while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the auto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wah-wah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effect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has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an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algorithm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which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makes the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central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frequency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sweep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in a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prescribed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range and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according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to a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modulating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function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  <a:endParaRPr lang="it-IT" sz="4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1049539" y="144423"/>
            <a:ext cx="7044921" cy="6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3000" b="1" dirty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  <a:ea typeface="Old Standard TT"/>
                <a:cs typeface="Calibri" panose="020F0502020204030204" pitchFamily="34" charset="0"/>
                <a:sym typeface="Old Standard TT"/>
              </a:rPr>
              <a:t>OVERVIEW OF WAH-WAH EFFECT</a:t>
            </a:r>
            <a:endParaRPr sz="3000" b="1" dirty="0">
              <a:solidFill>
                <a:schemeClr val="accent6">
                  <a:lumMod val="75000"/>
                </a:schemeClr>
              </a:solidFill>
              <a:latin typeface="Calibri" panose="020F0502020204030204" pitchFamily="34" charset="0"/>
              <a:ea typeface="Old Standard TT"/>
              <a:cs typeface="Calibri" panose="020F0502020204030204" pitchFamily="34" charset="0"/>
              <a:sym typeface="Old Standard TT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F4CDBCB4-0012-F34A-AC22-99CBCF51A144}"/>
              </a:ext>
            </a:extLst>
          </p:cNvPr>
          <p:cNvSpPr txBox="1"/>
          <p:nvPr/>
        </p:nvSpPr>
        <p:spPr>
          <a:xfrm>
            <a:off x="434537" y="889423"/>
            <a:ext cx="30743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" sz="2400" b="1" dirty="0">
                <a:solidFill>
                  <a:schemeClr val="accent6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WAH-WAH EFFECT</a:t>
            </a:r>
            <a:endParaRPr lang="it-IT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F456A9F9-9638-8A41-B496-866F3CF1C019}"/>
              </a:ext>
            </a:extLst>
          </p:cNvPr>
          <p:cNvSpPr txBox="1"/>
          <p:nvPr/>
        </p:nvSpPr>
        <p:spPr>
          <a:xfrm>
            <a:off x="434537" y="2439618"/>
            <a:ext cx="31338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" sz="2400" b="1" dirty="0">
                <a:solidFill>
                  <a:schemeClr val="accent6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TECHNICAL DETAILS</a:t>
            </a:r>
            <a:endParaRPr lang="it-IT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BA1D03D-5C85-7441-AC01-19E00A945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078" y="849394"/>
            <a:ext cx="8649844" cy="908807"/>
          </a:xfrm>
          <a:solidFill>
            <a:schemeClr val="bg1">
              <a:lumMod val="85000"/>
            </a:schemeClr>
          </a:solidFill>
        </p:spPr>
        <p:txBody>
          <a:bodyPr>
            <a:noAutofit/>
          </a:bodyPr>
          <a:lstStyle/>
          <a:p>
            <a:r>
              <a:rPr lang="it-IT" sz="1800" dirty="0">
                <a:solidFill>
                  <a:schemeClr val="tx1"/>
                </a:solidFill>
              </a:rPr>
              <a:t>The input </a:t>
            </a:r>
            <a:r>
              <a:rPr lang="it-IT" sz="1800" dirty="0" err="1">
                <a:solidFill>
                  <a:schemeClr val="tx1"/>
                </a:solidFill>
              </a:rPr>
              <a:t>signal</a:t>
            </a:r>
            <a:r>
              <a:rPr lang="it-IT" sz="1800" dirty="0">
                <a:solidFill>
                  <a:schemeClr val="tx1"/>
                </a:solidFill>
              </a:rPr>
              <a:t> </a:t>
            </a:r>
            <a:r>
              <a:rPr lang="it-IT" sz="1800" dirty="0" err="1">
                <a:solidFill>
                  <a:schemeClr val="tx1"/>
                </a:solidFill>
              </a:rPr>
              <a:t>is</a:t>
            </a:r>
            <a:r>
              <a:rPr lang="it-IT" sz="1800" dirty="0">
                <a:solidFill>
                  <a:schemeClr val="tx1"/>
                </a:solidFill>
              </a:rPr>
              <a:t> </a:t>
            </a:r>
            <a:r>
              <a:rPr lang="it-IT" sz="1800" dirty="0" err="1">
                <a:solidFill>
                  <a:schemeClr val="tx1"/>
                </a:solidFill>
              </a:rPr>
              <a:t>splitted</a:t>
            </a:r>
            <a:r>
              <a:rPr lang="it-IT" sz="1800" dirty="0">
                <a:solidFill>
                  <a:schemeClr val="tx1"/>
                </a:solidFill>
              </a:rPr>
              <a:t> in </a:t>
            </a:r>
            <a:r>
              <a:rPr lang="it-IT" sz="1800" dirty="0" err="1">
                <a:solidFill>
                  <a:schemeClr val="tx1"/>
                </a:solidFill>
              </a:rPr>
              <a:t>wet</a:t>
            </a:r>
            <a:r>
              <a:rPr lang="it-IT" sz="1800" dirty="0">
                <a:solidFill>
                  <a:schemeClr val="tx1"/>
                </a:solidFill>
              </a:rPr>
              <a:t> and dry </a:t>
            </a:r>
            <a:r>
              <a:rPr lang="it-IT" sz="1800" dirty="0" err="1">
                <a:solidFill>
                  <a:schemeClr val="tx1"/>
                </a:solidFill>
              </a:rPr>
              <a:t>components</a:t>
            </a:r>
            <a:r>
              <a:rPr lang="it-IT" sz="1800" dirty="0">
                <a:solidFill>
                  <a:schemeClr val="tx1"/>
                </a:solidFill>
              </a:rPr>
              <a:t>. The </a:t>
            </a:r>
            <a:r>
              <a:rPr lang="it-IT" sz="1800" dirty="0" err="1">
                <a:solidFill>
                  <a:schemeClr val="tx1"/>
                </a:solidFill>
              </a:rPr>
              <a:t>wet</a:t>
            </a:r>
            <a:r>
              <a:rPr lang="it-IT" sz="1800" dirty="0">
                <a:solidFill>
                  <a:schemeClr val="tx1"/>
                </a:solidFill>
              </a:rPr>
              <a:t> component </a:t>
            </a:r>
            <a:r>
              <a:rPr lang="it-IT" sz="1800" dirty="0" err="1">
                <a:solidFill>
                  <a:schemeClr val="tx1"/>
                </a:solidFill>
              </a:rPr>
              <a:t>goes</a:t>
            </a:r>
            <a:r>
              <a:rPr lang="it-IT" sz="1800" dirty="0">
                <a:solidFill>
                  <a:schemeClr val="tx1"/>
                </a:solidFill>
              </a:rPr>
              <a:t> </a:t>
            </a:r>
            <a:r>
              <a:rPr lang="it-IT" sz="1800" dirty="0" err="1">
                <a:solidFill>
                  <a:schemeClr val="tx1"/>
                </a:solidFill>
              </a:rPr>
              <a:t>through</a:t>
            </a:r>
            <a:r>
              <a:rPr lang="it-IT" sz="1800" dirty="0">
                <a:solidFill>
                  <a:schemeClr val="tx1"/>
                </a:solidFill>
              </a:rPr>
              <a:t> a </a:t>
            </a:r>
            <a:r>
              <a:rPr lang="it-IT" sz="1800" dirty="0" err="1">
                <a:solidFill>
                  <a:schemeClr val="tx1"/>
                </a:solidFill>
              </a:rPr>
              <a:t>passband</a:t>
            </a:r>
            <a:r>
              <a:rPr lang="it-IT" sz="1800" dirty="0">
                <a:solidFill>
                  <a:schemeClr val="tx1"/>
                </a:solidFill>
              </a:rPr>
              <a:t> filter and </a:t>
            </a:r>
            <a:r>
              <a:rPr lang="it-IT" sz="1800" dirty="0" err="1">
                <a:solidFill>
                  <a:schemeClr val="tx1"/>
                </a:solidFill>
              </a:rPr>
              <a:t>then</a:t>
            </a:r>
            <a:r>
              <a:rPr lang="it-IT" sz="1800" dirty="0">
                <a:solidFill>
                  <a:schemeClr val="tx1"/>
                </a:solidFill>
              </a:rPr>
              <a:t> </a:t>
            </a:r>
            <a:r>
              <a:rPr lang="it-IT" sz="1800" dirty="0" err="1">
                <a:solidFill>
                  <a:schemeClr val="tx1"/>
                </a:solidFill>
              </a:rPr>
              <a:t>is</a:t>
            </a:r>
            <a:r>
              <a:rPr lang="it-IT" sz="1800" dirty="0">
                <a:solidFill>
                  <a:schemeClr val="tx1"/>
                </a:solidFill>
              </a:rPr>
              <a:t> </a:t>
            </a:r>
            <a:r>
              <a:rPr lang="it-IT" sz="1800" dirty="0" err="1">
                <a:solidFill>
                  <a:schemeClr val="tx1"/>
                </a:solidFill>
              </a:rPr>
              <a:t>summed</a:t>
            </a:r>
            <a:r>
              <a:rPr lang="it-IT" sz="1800" dirty="0">
                <a:solidFill>
                  <a:schemeClr val="tx1"/>
                </a:solidFill>
              </a:rPr>
              <a:t> </a:t>
            </a:r>
            <a:r>
              <a:rPr lang="it-IT" sz="1800" dirty="0" err="1">
                <a:solidFill>
                  <a:schemeClr val="tx1"/>
                </a:solidFill>
              </a:rPr>
              <a:t>again</a:t>
            </a:r>
            <a:r>
              <a:rPr lang="it-IT" sz="1800" dirty="0">
                <a:solidFill>
                  <a:schemeClr val="tx1"/>
                </a:solidFill>
              </a:rPr>
              <a:t> to the dry component, </a:t>
            </a:r>
            <a:r>
              <a:rPr lang="it-IT" sz="1800" dirty="0" err="1">
                <a:solidFill>
                  <a:schemeClr val="tx1"/>
                </a:solidFill>
              </a:rPr>
              <a:t>which</a:t>
            </a:r>
            <a:r>
              <a:rPr lang="it-IT" sz="1800" dirty="0">
                <a:solidFill>
                  <a:schemeClr val="tx1"/>
                </a:solidFill>
              </a:rPr>
              <a:t> </a:t>
            </a:r>
            <a:r>
              <a:rPr lang="it-IT" sz="1800" dirty="0" err="1">
                <a:solidFill>
                  <a:schemeClr val="tx1"/>
                </a:solidFill>
              </a:rPr>
              <a:t>becomes</a:t>
            </a:r>
            <a:r>
              <a:rPr lang="it-IT" sz="1800" dirty="0">
                <a:solidFill>
                  <a:schemeClr val="tx1"/>
                </a:solidFill>
              </a:rPr>
              <a:t> the output.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231F3335-DC81-5149-9E0D-17D3685F7B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4717"/>
          <a:stretch/>
        </p:blipFill>
        <p:spPr>
          <a:xfrm>
            <a:off x="2541260" y="2185078"/>
            <a:ext cx="4061480" cy="2625369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3D01D9AA-C35F-A742-9412-EE8CCFF5F33A}"/>
              </a:ext>
            </a:extLst>
          </p:cNvPr>
          <p:cNvSpPr txBox="1"/>
          <p:nvPr/>
        </p:nvSpPr>
        <p:spPr>
          <a:xfrm>
            <a:off x="1915468" y="162809"/>
            <a:ext cx="531306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000" b="1" dirty="0">
                <a:solidFill>
                  <a:schemeClr val="accent6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SIGNAL</a:t>
            </a:r>
            <a:r>
              <a:rPr lang="it-IT" sz="2800" b="1" dirty="0">
                <a:solidFill>
                  <a:schemeClr val="accent6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PATH</a:t>
            </a:r>
            <a:endParaRPr lang="it-IT" sz="2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01190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D6280969-F024-466D-A1DB-4F848C51DE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6350"/>
            <a:ext cx="9144001" cy="5149850"/>
            <a:chOff x="0" y="-8467"/>
            <a:chExt cx="12192000" cy="6866467"/>
          </a:xfrm>
        </p:grpSpPr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3FDD802-E6D8-4979-A1B9-BA705AE4D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DE509DD-4B76-45F0-8144-02F1D7E1AE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Rectangle 23">
              <a:extLst>
                <a:ext uri="{FF2B5EF4-FFF2-40B4-BE49-F238E27FC236}">
                  <a16:creationId xmlns:a16="http://schemas.microsoft.com/office/drawing/2014/main" id="{FEAEFD53-0220-48B1-9EA8-3EAE151E84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5">
              <a:extLst>
                <a:ext uri="{FF2B5EF4-FFF2-40B4-BE49-F238E27FC236}">
                  <a16:creationId xmlns:a16="http://schemas.microsoft.com/office/drawing/2014/main" id="{92E7FABD-916D-4FF9-B5F3-44E53AFD39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Isosceles Triangle 29">
              <a:extLst>
                <a:ext uri="{FF2B5EF4-FFF2-40B4-BE49-F238E27FC236}">
                  <a16:creationId xmlns:a16="http://schemas.microsoft.com/office/drawing/2014/main" id="{826F9772-AEFE-4C6D-82B6-1207069B86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Rectangle 27">
              <a:extLst>
                <a:ext uri="{FF2B5EF4-FFF2-40B4-BE49-F238E27FC236}">
                  <a16:creationId xmlns:a16="http://schemas.microsoft.com/office/drawing/2014/main" id="{ACFBF3A9-B76A-4B4B-B6D7-CA4651F5C9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28">
              <a:extLst>
                <a:ext uri="{FF2B5EF4-FFF2-40B4-BE49-F238E27FC236}">
                  <a16:creationId xmlns:a16="http://schemas.microsoft.com/office/drawing/2014/main" id="{BF0FAA0A-B682-4A83-BDD8-BCE0AB41C2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29">
              <a:extLst>
                <a:ext uri="{FF2B5EF4-FFF2-40B4-BE49-F238E27FC236}">
                  <a16:creationId xmlns:a16="http://schemas.microsoft.com/office/drawing/2014/main" id="{7874A013-E5E2-4AE1-8E93-029A2B41EB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Isosceles Triangle 33">
              <a:extLst>
                <a:ext uri="{FF2B5EF4-FFF2-40B4-BE49-F238E27FC236}">
                  <a16:creationId xmlns:a16="http://schemas.microsoft.com/office/drawing/2014/main" id="{4355329E-E608-4F7A-B4EF-8FEF07D755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5" name="Isosceles Triangle 34">
              <a:extLst>
                <a:ext uri="{FF2B5EF4-FFF2-40B4-BE49-F238E27FC236}">
                  <a16:creationId xmlns:a16="http://schemas.microsoft.com/office/drawing/2014/main" id="{53D9BFDF-B250-44FF-9BD7-C204EFBFC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B4601D72-F39D-67AC-3B77-98F93A83D1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5970" y="191077"/>
            <a:ext cx="3452060" cy="546410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 defTabSz="457200"/>
            <a:r>
              <a:rPr lang="en-US" sz="30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PASS-BAND</a:t>
            </a:r>
            <a:r>
              <a:rPr lang="en-US" sz="3000" b="1" dirty="0">
                <a:solidFill>
                  <a:schemeClr val="tx1"/>
                </a:solidFill>
              </a:rPr>
              <a:t> </a:t>
            </a:r>
            <a:r>
              <a:rPr lang="en-US" sz="30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FILTER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4B0EE845-F5FA-4AB4-F24E-ACD7CA4A5F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81424" y="802476"/>
            <a:ext cx="8242162" cy="1579964"/>
          </a:xfrm>
          <a:solidFill>
            <a:schemeClr val="bg2">
              <a:lumMod val="90000"/>
            </a:schemeClr>
          </a:solidFill>
        </p:spPr>
        <p:txBody>
          <a:bodyPr vert="horz" lIns="91440" tIns="45720" rIns="91440" bIns="45720" rtlCol="0">
            <a:normAutofit/>
          </a:bodyPr>
          <a:lstStyle/>
          <a:p>
            <a:pPr defTabSz="457200">
              <a:spcBef>
                <a:spcPts val="1000"/>
              </a:spcBef>
            </a:pPr>
            <a:r>
              <a:rPr lang="en-US" sz="1400" dirty="0"/>
              <a:t>The main block of our plugin is the pass-band filter.</a:t>
            </a:r>
          </a:p>
          <a:p>
            <a:pPr marL="285750" indent="-285750" defTabSz="45720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Its central frequency is continuously updated by a routine which makes it vary in a range defined by the user</a:t>
            </a:r>
          </a:p>
          <a:p>
            <a:pPr marL="285750" indent="-285750" defTabSz="45720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The function that controls the central frequency can be chosen by the user (sine, tri, saw, </a:t>
            </a:r>
            <a:r>
              <a:rPr lang="en-US" sz="1400" dirty="0" err="1"/>
              <a:t>rect</a:t>
            </a:r>
            <a:r>
              <a:rPr lang="en-US" sz="1400" dirty="0"/>
              <a:t>)</a:t>
            </a:r>
          </a:p>
          <a:p>
            <a:pPr marL="285750" indent="-285750" defTabSz="457200"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The user can also control the peak gain and quality</a:t>
            </a:r>
          </a:p>
        </p:txBody>
      </p:sp>
      <p:pic>
        <p:nvPicPr>
          <p:cNvPr id="36" name="Immagine 35">
            <a:extLst>
              <a:ext uri="{FF2B5EF4-FFF2-40B4-BE49-F238E27FC236}">
                <a16:creationId xmlns:a16="http://schemas.microsoft.com/office/drawing/2014/main" id="{5F7FA03C-1E9F-632A-B372-BEA2558418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847" t="8898" r="-1005" b="17147"/>
          <a:stretch/>
        </p:blipFill>
        <p:spPr>
          <a:xfrm>
            <a:off x="755442" y="3009900"/>
            <a:ext cx="2429740" cy="1523139"/>
          </a:xfrm>
          <a:prstGeom prst="rect">
            <a:avLst/>
          </a:prstGeom>
        </p:spPr>
      </p:pic>
      <p:pic>
        <p:nvPicPr>
          <p:cNvPr id="38" name="Immagine 37">
            <a:extLst>
              <a:ext uri="{FF2B5EF4-FFF2-40B4-BE49-F238E27FC236}">
                <a16:creationId xmlns:a16="http://schemas.microsoft.com/office/drawing/2014/main" id="{3F7C4ED7-F1E8-BC01-1680-D85831F080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076"/>
          <a:stretch/>
        </p:blipFill>
        <p:spPr>
          <a:xfrm>
            <a:off x="3890730" y="3048031"/>
            <a:ext cx="2112423" cy="613199"/>
          </a:xfrm>
          <a:prstGeom prst="rect">
            <a:avLst/>
          </a:prstGeom>
        </p:spPr>
      </p:pic>
      <p:pic>
        <p:nvPicPr>
          <p:cNvPr id="39" name="Immagine 38">
            <a:extLst>
              <a:ext uri="{FF2B5EF4-FFF2-40B4-BE49-F238E27FC236}">
                <a16:creationId xmlns:a16="http://schemas.microsoft.com/office/drawing/2014/main" id="{ACDA2636-0575-223D-225C-53F83172B76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099"/>
          <a:stretch/>
        </p:blipFill>
        <p:spPr>
          <a:xfrm>
            <a:off x="3890730" y="3907152"/>
            <a:ext cx="2111711" cy="613200"/>
          </a:xfrm>
          <a:prstGeom prst="rect">
            <a:avLst/>
          </a:prstGeom>
        </p:spPr>
      </p:pic>
      <p:pic>
        <p:nvPicPr>
          <p:cNvPr id="40" name="Immagine 39">
            <a:extLst>
              <a:ext uri="{FF2B5EF4-FFF2-40B4-BE49-F238E27FC236}">
                <a16:creationId xmlns:a16="http://schemas.microsoft.com/office/drawing/2014/main" id="{76909473-660B-8B8C-84A9-661C982F01C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5463"/>
          <a:stretch/>
        </p:blipFill>
        <p:spPr>
          <a:xfrm>
            <a:off x="6422045" y="3046811"/>
            <a:ext cx="2114091" cy="659347"/>
          </a:xfrm>
          <a:prstGeom prst="rect">
            <a:avLst/>
          </a:prstGeom>
        </p:spPr>
      </p:pic>
      <p:pic>
        <p:nvPicPr>
          <p:cNvPr id="42" name="Immagine 41">
            <a:extLst>
              <a:ext uri="{FF2B5EF4-FFF2-40B4-BE49-F238E27FC236}">
                <a16:creationId xmlns:a16="http://schemas.microsoft.com/office/drawing/2014/main" id="{21349501-CF51-BD77-2FC4-EC0AD839F56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3023"/>
          <a:stretch/>
        </p:blipFill>
        <p:spPr>
          <a:xfrm>
            <a:off x="6428413" y="3946343"/>
            <a:ext cx="2114093" cy="574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310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>
            <a:spLocks noGrp="1"/>
          </p:cNvSpPr>
          <p:nvPr>
            <p:ph type="title"/>
          </p:nvPr>
        </p:nvSpPr>
        <p:spPr>
          <a:xfrm>
            <a:off x="311700" y="120280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300" b="1" dirty="0">
                <a:solidFill>
                  <a:schemeClr val="accent6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FREQUENCY</a:t>
            </a:r>
            <a:r>
              <a:rPr lang="it-IT" sz="2800" b="1" dirty="0">
                <a:solidFill>
                  <a:schemeClr val="accent6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sz="3300" b="1" dirty="0">
                <a:solidFill>
                  <a:schemeClr val="accent6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ANALYZER</a:t>
            </a:r>
            <a:endParaRPr sz="3300" b="1" dirty="0">
              <a:solidFill>
                <a:schemeClr val="accent6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9" name="Google Shape;79;p16"/>
          <p:cNvSpPr txBox="1">
            <a:spLocks noGrp="1"/>
          </p:cNvSpPr>
          <p:nvPr>
            <p:ph type="body" idx="1"/>
          </p:nvPr>
        </p:nvSpPr>
        <p:spPr>
          <a:xfrm>
            <a:off x="311700" y="771142"/>
            <a:ext cx="8520600" cy="174477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defTabSz="457200">
              <a:lnSpc>
                <a:spcPct val="90000"/>
              </a:lnSpc>
              <a:spcBef>
                <a:spcPts val="1000"/>
              </a:spcBef>
              <a:buSzPct val="80000"/>
              <a:buNone/>
            </a:pPr>
            <a:r>
              <a:rPr lang="en-US" sz="1600" dirty="0"/>
              <a:t>In the plugin’s window, we have a frequency analyzer:</a:t>
            </a:r>
          </a:p>
          <a:p>
            <a:pPr marL="285750" indent="-285750" defTabSz="457200">
              <a:lnSpc>
                <a:spcPct val="90000"/>
              </a:lnSpc>
              <a:spcBef>
                <a:spcPts val="1000"/>
              </a:spcBef>
              <a:buSzPct val="80000"/>
              <a:buFont typeface="Arial" panose="020B0604020202020204" pitchFamily="34" charset="0"/>
              <a:buChar char="•"/>
            </a:pPr>
            <a:r>
              <a:rPr lang="en-US" sz="1600" dirty="0"/>
              <a:t>It shows the frequency response of the filter, continuously updated while it sweeps up and down</a:t>
            </a:r>
          </a:p>
          <a:p>
            <a:pPr marL="285750" indent="-285750" defTabSz="457200">
              <a:lnSpc>
                <a:spcPct val="90000"/>
              </a:lnSpc>
              <a:spcBef>
                <a:spcPts val="1000"/>
              </a:spcBef>
              <a:buSzPct val="80000"/>
              <a:buFont typeface="Arial" panose="020B0604020202020204" pitchFamily="34" charset="0"/>
              <a:buChar char="•"/>
            </a:pPr>
            <a:r>
              <a:rPr lang="en-US" sz="1600" dirty="0"/>
              <a:t>It can show (if the user wants) the FFT of the input signal, so that the user can design the filter to be consistent with it</a:t>
            </a:r>
          </a:p>
        </p:txBody>
      </p:sp>
      <p:pic>
        <p:nvPicPr>
          <p:cNvPr id="10" name="Segnaposto contenuto 4">
            <a:extLst>
              <a:ext uri="{FF2B5EF4-FFF2-40B4-BE49-F238E27FC236}">
                <a16:creationId xmlns:a16="http://schemas.microsoft.com/office/drawing/2014/main" id="{29811A59-24B1-669B-206B-44E79C28BF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5279" y="2854245"/>
            <a:ext cx="4933442" cy="186237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>
            <a:spLocks noGrp="1"/>
          </p:cNvSpPr>
          <p:nvPr>
            <p:ph type="body" idx="1"/>
          </p:nvPr>
        </p:nvSpPr>
        <p:spPr>
          <a:xfrm>
            <a:off x="332019" y="805055"/>
            <a:ext cx="8479962" cy="103690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Bef>
                <a:spcPts val="1200"/>
              </a:spcBef>
              <a:buSzPts val="1100"/>
              <a:buNone/>
            </a:pPr>
            <a:r>
              <a:rPr lang="it-IT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We</a:t>
            </a:r>
            <a:r>
              <a:rPr lang="it-IT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added</a:t>
            </a:r>
            <a:r>
              <a:rPr lang="it-IT" sz="1800" dirty="0">
                <a:latin typeface="Calibri" panose="020F0502020204030204" pitchFamily="34" charset="0"/>
                <a:cs typeface="Calibri" panose="020F0502020204030204" pitchFamily="34" charset="0"/>
              </a:rPr>
              <a:t> a Wet/Dry </a:t>
            </a:r>
            <a:r>
              <a:rPr lang="it-IT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knob</a:t>
            </a:r>
            <a:r>
              <a:rPr lang="it-IT" sz="1800" dirty="0">
                <a:latin typeface="Calibri" panose="020F0502020204030204" pitchFamily="34" charset="0"/>
                <a:cs typeface="Calibri" panose="020F0502020204030204" pitchFamily="34" charset="0"/>
              </a:rPr>
              <a:t> (mix), so </a:t>
            </a:r>
            <a:r>
              <a:rPr lang="it-IT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that</a:t>
            </a:r>
            <a:r>
              <a:rPr lang="it-IT" sz="1800" dirty="0">
                <a:latin typeface="Calibri" panose="020F0502020204030204" pitchFamily="34" charset="0"/>
                <a:cs typeface="Calibri" panose="020F0502020204030204" pitchFamily="34" charset="0"/>
              </a:rPr>
              <a:t> the user can control the </a:t>
            </a:r>
            <a:r>
              <a:rPr lang="it-IT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percentage</a:t>
            </a:r>
            <a:r>
              <a:rPr lang="it-IT" sz="1800" dirty="0">
                <a:latin typeface="Calibri" panose="020F0502020204030204" pitchFamily="34" charset="0"/>
                <a:cs typeface="Calibri" panose="020F0502020204030204" pitchFamily="34" charset="0"/>
              </a:rPr>
              <a:t> of the input </a:t>
            </a:r>
            <a:r>
              <a:rPr lang="it-IT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signal</a:t>
            </a:r>
            <a:r>
              <a:rPr lang="it-IT" sz="1800" dirty="0">
                <a:latin typeface="Calibri" panose="020F0502020204030204" pitchFamily="34" charset="0"/>
                <a:cs typeface="Calibri" panose="020F0502020204030204" pitchFamily="34" charset="0"/>
              </a:rPr>
              <a:t> that must be </a:t>
            </a:r>
            <a:r>
              <a:rPr lang="it-IT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affected</a:t>
            </a:r>
            <a:r>
              <a:rPr lang="it-IT" sz="1800" dirty="0">
                <a:latin typeface="Calibri" panose="020F0502020204030204" pitchFamily="34" charset="0"/>
                <a:cs typeface="Calibri" panose="020F0502020204030204" pitchFamily="34" charset="0"/>
              </a:rPr>
              <a:t> by the </a:t>
            </a:r>
            <a:r>
              <a:rPr lang="it-IT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wah-wah</a:t>
            </a:r>
            <a:r>
              <a:rPr lang="it-IT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effect</a:t>
            </a:r>
            <a:r>
              <a:rPr lang="it-IT" sz="1800" dirty="0"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  <a:endParaRPr sz="1800" dirty="0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7769571F-023E-8A4B-B892-8B7FC8D10B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7203" y="2571750"/>
            <a:ext cx="5792832" cy="2005932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D8E4E0DC-7590-5F48-8512-AFBEF46A51B3}"/>
              </a:ext>
            </a:extLst>
          </p:cNvPr>
          <p:cNvSpPr txBox="1"/>
          <p:nvPr/>
        </p:nvSpPr>
        <p:spPr>
          <a:xfrm>
            <a:off x="722670" y="166974"/>
            <a:ext cx="780189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ctr">
              <a:spcBef>
                <a:spcPts val="1200"/>
              </a:spcBef>
              <a:buSzPts val="1100"/>
              <a:buNone/>
            </a:pPr>
            <a:r>
              <a:rPr lang="it-IT" sz="3000" b="1" dirty="0">
                <a:solidFill>
                  <a:schemeClr val="accent6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WET/DRY EFFECT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body" idx="1"/>
          </p:nvPr>
        </p:nvSpPr>
        <p:spPr>
          <a:xfrm>
            <a:off x="252663" y="99852"/>
            <a:ext cx="4932948" cy="6788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000" b="1" dirty="0">
                <a:solidFill>
                  <a:schemeClr val="accent6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GUI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it-IT" sz="2800" dirty="0">
              <a:solidFill>
                <a:schemeClr val="accent6">
                  <a:lumMod val="50000"/>
                </a:schemeClr>
              </a:solidFill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51419FE7-9A62-9246-AEE2-E4F4725C5A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2"/>
          <a:stretch/>
        </p:blipFill>
        <p:spPr>
          <a:xfrm>
            <a:off x="5436937" y="375448"/>
            <a:ext cx="3454400" cy="4399751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0AF268D7-C35A-044F-BFF8-75506D4E4D0E}"/>
              </a:ext>
            </a:extLst>
          </p:cNvPr>
          <p:cNvSpPr txBox="1"/>
          <p:nvPr/>
        </p:nvSpPr>
        <p:spPr>
          <a:xfrm>
            <a:off x="252663" y="778687"/>
            <a:ext cx="4932948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800" b="1" dirty="0">
                <a:latin typeface="Calibri" panose="020F0502020204030204" pitchFamily="34" charset="0"/>
                <a:cs typeface="Calibri" panose="020F0502020204030204" pitchFamily="34" charset="0"/>
              </a:rPr>
              <a:t>On the first </a:t>
            </a:r>
            <a:r>
              <a:rPr lang="it-IT" sz="1800" b="1" dirty="0" err="1">
                <a:latin typeface="Calibri" panose="020F0502020204030204" pitchFamily="34" charset="0"/>
                <a:cs typeface="Calibri" panose="020F0502020204030204" pitchFamily="34" charset="0"/>
              </a:rPr>
              <a:t>row</a:t>
            </a:r>
            <a:r>
              <a:rPr lang="it-IT" sz="1800" b="1" dirty="0"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800" dirty="0">
                <a:latin typeface="Calibri" panose="020F0502020204030204" pitchFamily="34" charset="0"/>
                <a:cs typeface="Calibri" panose="020F0502020204030204" pitchFamily="34" charset="0"/>
              </a:rPr>
              <a:t>The first </a:t>
            </a:r>
            <a:r>
              <a:rPr lang="it-IT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two</a:t>
            </a:r>
            <a:r>
              <a:rPr lang="it-IT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sz="1800" err="1">
                <a:latin typeface="Calibri" panose="020F0502020204030204" pitchFamily="34" charset="0"/>
                <a:cs typeface="Calibri" panose="020F0502020204030204" pitchFamily="34" charset="0"/>
              </a:rPr>
              <a:t>knobs</a:t>
            </a:r>
            <a:r>
              <a:rPr lang="it-IT" sz="1800">
                <a:latin typeface="Calibri" panose="020F0502020204030204" pitchFamily="34" charset="0"/>
                <a:cs typeface="Calibri" panose="020F0502020204030204" pitchFamily="34" charset="0"/>
              </a:rPr>
              <a:t> control </a:t>
            </a:r>
            <a:r>
              <a:rPr lang="it-IT" sz="1800" dirty="0">
                <a:latin typeface="Calibri" panose="020F0502020204030204" pitchFamily="34" charset="0"/>
                <a:cs typeface="Calibri" panose="020F0502020204030204" pitchFamily="34" charset="0"/>
              </a:rPr>
              <a:t>the </a:t>
            </a:r>
            <a:r>
              <a:rPr lang="it-IT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limits</a:t>
            </a:r>
            <a:r>
              <a:rPr lang="it-IT" sz="1800" dirty="0">
                <a:latin typeface="Calibri" panose="020F0502020204030204" pitchFamily="34" charset="0"/>
                <a:cs typeface="Calibri" panose="020F0502020204030204" pitchFamily="34" charset="0"/>
              </a:rPr>
              <a:t> of the </a:t>
            </a:r>
            <a:r>
              <a:rPr lang="it-IT" sz="1800" err="1">
                <a:latin typeface="Calibri" panose="020F0502020204030204" pitchFamily="34" charset="0"/>
                <a:cs typeface="Calibri" panose="020F0502020204030204" pitchFamily="34" charset="0"/>
              </a:rPr>
              <a:t>peak</a:t>
            </a:r>
            <a:r>
              <a:rPr lang="it-IT" sz="1800">
                <a:latin typeface="Calibri" panose="020F0502020204030204" pitchFamily="34" charset="0"/>
                <a:cs typeface="Calibri" panose="020F0502020204030204" pitchFamily="34" charset="0"/>
              </a:rPr>
              <a:t> sweep</a:t>
            </a:r>
            <a:endParaRPr lang="it-IT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latin typeface="Calibri" panose="020F0502020204030204" pitchFamily="34" charset="0"/>
                <a:cs typeface="Calibri" panose="020F0502020204030204" pitchFamily="34" charset="0"/>
              </a:rPr>
              <a:t>The third</a:t>
            </a:r>
            <a:r>
              <a:rPr lang="it-IT" sz="18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sz="1800" err="1">
                <a:latin typeface="Calibri" panose="020F0502020204030204" pitchFamily="34" charset="0"/>
                <a:cs typeface="Calibri" panose="020F0502020204030204" pitchFamily="34" charset="0"/>
              </a:rPr>
              <a:t>knob</a:t>
            </a:r>
            <a:r>
              <a:rPr lang="it-IT" sz="1800">
                <a:latin typeface="Calibri" panose="020F0502020204030204" pitchFamily="34" charset="0"/>
                <a:cs typeface="Calibri" panose="020F0502020204030204" pitchFamily="34" charset="0"/>
              </a:rPr>
              <a:t> controls </a:t>
            </a:r>
            <a:r>
              <a:rPr lang="it-IT" sz="1800" dirty="0">
                <a:latin typeface="Calibri" panose="020F0502020204030204" pitchFamily="34" charset="0"/>
                <a:cs typeface="Calibri" panose="020F0502020204030204" pitchFamily="34" charset="0"/>
              </a:rPr>
              <a:t>the </a:t>
            </a:r>
            <a:r>
              <a:rPr lang="it-IT" sz="1800" err="1">
                <a:latin typeface="Calibri" panose="020F0502020204030204" pitchFamily="34" charset="0"/>
                <a:cs typeface="Calibri" panose="020F0502020204030204" pitchFamily="34" charset="0"/>
              </a:rPr>
              <a:t>sweep</a:t>
            </a:r>
            <a:r>
              <a:rPr lang="it-IT" sz="1800">
                <a:latin typeface="Calibri" panose="020F0502020204030204" pitchFamily="34" charset="0"/>
                <a:cs typeface="Calibri" panose="020F0502020204030204" pitchFamily="34" charset="0"/>
              </a:rPr>
              <a:t> function’s frequency</a:t>
            </a:r>
            <a:endParaRPr lang="it-IT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800" dirty="0">
                <a:latin typeface="Calibri" panose="020F0502020204030204" pitchFamily="34" charset="0"/>
                <a:cs typeface="Calibri" panose="020F0502020204030204" pitchFamily="34" charset="0"/>
              </a:rPr>
              <a:t>With the </a:t>
            </a:r>
            <a:r>
              <a:rPr lang="it-IT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drop</a:t>
            </a:r>
            <a:r>
              <a:rPr lang="it-IT" sz="1800" dirty="0">
                <a:latin typeface="Calibri" panose="020F0502020204030204" pitchFamily="34" charset="0"/>
                <a:cs typeface="Calibri" panose="020F0502020204030204" pitchFamily="34" charset="0"/>
              </a:rPr>
              <a:t>-down menu </a:t>
            </a:r>
            <a:r>
              <a:rPr lang="it-IT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you</a:t>
            </a:r>
            <a:r>
              <a:rPr lang="it-IT" sz="1800" dirty="0">
                <a:latin typeface="Calibri" panose="020F0502020204030204" pitchFamily="34" charset="0"/>
                <a:cs typeface="Calibri" panose="020F0502020204030204" pitchFamily="34" charset="0"/>
              </a:rPr>
              <a:t> can </a:t>
            </a:r>
            <a:r>
              <a:rPr lang="it-IT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select</a:t>
            </a:r>
            <a:r>
              <a:rPr lang="it-IT" sz="1800" dirty="0">
                <a:latin typeface="Calibri" panose="020F0502020204030204" pitchFamily="34" charset="0"/>
                <a:cs typeface="Calibri" panose="020F0502020204030204" pitchFamily="34" charset="0"/>
              </a:rPr>
              <a:t> the </a:t>
            </a:r>
            <a:r>
              <a:rPr lang="it-IT" sz="1800" err="1">
                <a:latin typeface="Calibri" panose="020F0502020204030204" pitchFamily="34" charset="0"/>
                <a:cs typeface="Calibri" panose="020F0502020204030204" pitchFamily="34" charset="0"/>
              </a:rPr>
              <a:t>sweep</a:t>
            </a:r>
            <a:r>
              <a:rPr lang="it-IT" sz="1800">
                <a:latin typeface="Calibri" panose="020F0502020204030204" pitchFamily="34" charset="0"/>
                <a:cs typeface="Calibri" panose="020F0502020204030204" pitchFamily="34" charset="0"/>
              </a:rPr>
              <a:t> function</a:t>
            </a:r>
            <a:endParaRPr lang="it-IT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it-IT" sz="1800" b="1" dirty="0">
                <a:latin typeface="Calibri" panose="020F0502020204030204" pitchFamily="34" charset="0"/>
                <a:cs typeface="Calibri" panose="020F0502020204030204" pitchFamily="34" charset="0"/>
              </a:rPr>
              <a:t>On the last </a:t>
            </a:r>
            <a:r>
              <a:rPr lang="it-IT" sz="1800" b="1" dirty="0" err="1">
                <a:latin typeface="Calibri" panose="020F0502020204030204" pitchFamily="34" charset="0"/>
                <a:cs typeface="Calibri" panose="020F0502020204030204" pitchFamily="34" charset="0"/>
              </a:rPr>
              <a:t>row</a:t>
            </a:r>
            <a:r>
              <a:rPr lang="it-IT" sz="1800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800" dirty="0">
                <a:latin typeface="Calibri" panose="020F0502020204030204" pitchFamily="34" charset="0"/>
                <a:cs typeface="Calibri" panose="020F0502020204030204" pitchFamily="34" charset="0"/>
              </a:rPr>
              <a:t>The first </a:t>
            </a:r>
            <a:r>
              <a:rPr lang="it-IT" sz="1800" err="1">
                <a:latin typeface="Calibri" panose="020F0502020204030204" pitchFamily="34" charset="0"/>
                <a:cs typeface="Calibri" panose="020F0502020204030204" pitchFamily="34" charset="0"/>
              </a:rPr>
              <a:t>knob</a:t>
            </a:r>
            <a:r>
              <a:rPr lang="it-IT" sz="1800">
                <a:latin typeface="Calibri" panose="020F0502020204030204" pitchFamily="34" charset="0"/>
                <a:cs typeface="Calibri" panose="020F0502020204030204" pitchFamily="34" charset="0"/>
              </a:rPr>
              <a:t> controls the gain of the peak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latin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lang="it-IT" sz="1800">
                <a:latin typeface="Calibri" panose="020F0502020204030204" pitchFamily="34" charset="0"/>
                <a:cs typeface="Calibri" panose="020F0502020204030204" pitchFamily="34" charset="0"/>
              </a:rPr>
              <a:t>he </a:t>
            </a:r>
            <a:r>
              <a:rPr lang="it-IT" sz="1800" err="1">
                <a:latin typeface="Calibri" panose="020F0502020204030204" pitchFamily="34" charset="0"/>
                <a:cs typeface="Calibri" panose="020F0502020204030204" pitchFamily="34" charset="0"/>
              </a:rPr>
              <a:t>second</a:t>
            </a:r>
            <a:r>
              <a:rPr lang="it-IT" sz="1800">
                <a:latin typeface="Calibri" panose="020F0502020204030204" pitchFamily="34" charset="0"/>
                <a:cs typeface="Calibri" panose="020F0502020204030204" pitchFamily="34" charset="0"/>
              </a:rPr>
              <a:t> one controls </a:t>
            </a:r>
            <a:r>
              <a:rPr lang="it-IT" sz="1800" dirty="0">
                <a:latin typeface="Calibri" panose="020F0502020204030204" pitchFamily="34" charset="0"/>
                <a:cs typeface="Calibri" panose="020F0502020204030204" pitchFamily="34" charset="0"/>
              </a:rPr>
              <a:t>the </a:t>
            </a:r>
            <a:r>
              <a:rPr lang="it-IT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quality</a:t>
            </a:r>
            <a:r>
              <a:rPr lang="it-IT" sz="1800" dirty="0">
                <a:latin typeface="Calibri" panose="020F0502020204030204" pitchFamily="34" charset="0"/>
                <a:cs typeface="Calibri" panose="020F0502020204030204" pitchFamily="34" charset="0"/>
              </a:rPr>
              <a:t> of </a:t>
            </a:r>
            <a:r>
              <a:rPr lang="it-IT" sz="1800">
                <a:latin typeface="Calibri" panose="020F0502020204030204" pitchFamily="34" charset="0"/>
                <a:cs typeface="Calibri" panose="020F0502020204030204" pitchFamily="34" charset="0"/>
              </a:rPr>
              <a:t>the peak</a:t>
            </a:r>
            <a:endParaRPr lang="it-IT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800" dirty="0">
                <a:latin typeface="Calibri" panose="020F0502020204030204" pitchFamily="34" charset="0"/>
                <a:cs typeface="Calibri" panose="020F0502020204030204" pitchFamily="34" charset="0"/>
              </a:rPr>
              <a:t>The last </a:t>
            </a:r>
            <a:r>
              <a:rPr lang="it-IT" sz="1800" err="1">
                <a:latin typeface="Calibri" panose="020F0502020204030204" pitchFamily="34" charset="0"/>
                <a:cs typeface="Calibri" panose="020F0502020204030204" pitchFamily="34" charset="0"/>
              </a:rPr>
              <a:t>knob</a:t>
            </a:r>
            <a:r>
              <a:rPr lang="it-IT" sz="18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>
                <a:latin typeface="Calibri" panose="020F0502020204030204" pitchFamily="34" charset="0"/>
                <a:cs typeface="Calibri" panose="020F0502020204030204" pitchFamily="34" charset="0"/>
              </a:rPr>
              <a:t>manages the wet/dry effect</a:t>
            </a:r>
            <a:endParaRPr lang="it-IT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800" dirty="0">
                <a:latin typeface="Calibri" panose="020F0502020204030204" pitchFamily="34" charset="0"/>
                <a:cs typeface="Calibri" panose="020F0502020204030204" pitchFamily="34" charset="0"/>
              </a:rPr>
              <a:t>The </a:t>
            </a:r>
            <a:r>
              <a:rPr lang="it-IT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button</a:t>
            </a:r>
            <a:r>
              <a:rPr lang="it-IT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sz="1800" dirty="0" err="1">
                <a:latin typeface="Calibri" panose="020F0502020204030204" pitchFamily="34" charset="0"/>
                <a:cs typeface="Calibri" panose="020F0502020204030204" pitchFamily="34" charset="0"/>
              </a:rPr>
              <a:t>enables</a:t>
            </a:r>
            <a:r>
              <a:rPr lang="it-IT" sz="1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sz="1800">
                <a:latin typeface="Calibri" panose="020F0502020204030204" pitchFamily="34" charset="0"/>
                <a:cs typeface="Calibri" panose="020F0502020204030204" pitchFamily="34" charset="0"/>
              </a:rPr>
              <a:t>the visualitation of the FFT of </a:t>
            </a:r>
            <a:r>
              <a:rPr lang="it-IT" sz="1800" dirty="0">
                <a:latin typeface="Calibri" panose="020F0502020204030204" pitchFamily="34" charset="0"/>
                <a:cs typeface="Calibri" panose="020F0502020204030204" pitchFamily="34" charset="0"/>
              </a:rPr>
              <a:t>the </a:t>
            </a:r>
            <a:r>
              <a:rPr lang="it-IT" sz="1800">
                <a:latin typeface="Calibri" panose="020F0502020204030204" pitchFamily="34" charset="0"/>
                <a:cs typeface="Calibri" panose="020F0502020204030204" pitchFamily="34" charset="0"/>
              </a:rPr>
              <a:t>input signal</a:t>
            </a:r>
            <a:r>
              <a:rPr lang="it-IT">
                <a:latin typeface="Calibri" panose="020F0502020204030204" pitchFamily="34" charset="0"/>
                <a:cs typeface="Calibri" panose="020F0502020204030204" pitchFamily="34" charset="0"/>
              </a:rPr>
              <a:t> on the frequency analyzer</a:t>
            </a:r>
            <a:endParaRPr lang="it-IT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it-IT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>
            <a:spLocks noGrp="1"/>
          </p:cNvSpPr>
          <p:nvPr>
            <p:ph type="title"/>
          </p:nvPr>
        </p:nvSpPr>
        <p:spPr>
          <a:xfrm>
            <a:off x="311699" y="0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30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DEMO</a:t>
            </a:r>
            <a:endParaRPr sz="3000" b="1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WAH WAH EFFECT (2).mp4" descr="WAH WAH EFFECT (2).mp4">
            <a:hlinkClick r:id="" action="ppaction://media"/>
            <a:extLst>
              <a:ext uri="{FF2B5EF4-FFF2-40B4-BE49-F238E27FC236}">
                <a16:creationId xmlns:a16="http://schemas.microsoft.com/office/drawing/2014/main" id="{7A2182BF-D949-2D34-DD7C-16026C65B9B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95108" y="503498"/>
            <a:ext cx="7353783" cy="413650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11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6;p21">
            <a:extLst>
              <a:ext uri="{FF2B5EF4-FFF2-40B4-BE49-F238E27FC236}">
                <a16:creationId xmlns:a16="http://schemas.microsoft.com/office/drawing/2014/main" id="{91730FAA-6E3C-FE74-3557-9DFADB9B496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94576" y="2259330"/>
            <a:ext cx="5417832" cy="624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algn="ctr"/>
            <a:r>
              <a:rPr lang="it" b="1" i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THANKS FOR YOUR ATTENTION</a:t>
            </a:r>
          </a:p>
        </p:txBody>
      </p:sp>
    </p:spTree>
    <p:extLst>
      <p:ext uri="{BB962C8B-B14F-4D97-AF65-F5344CB8AC3E}">
        <p14:creationId xmlns:p14="http://schemas.microsoft.com/office/powerpoint/2010/main" val="1618145530"/>
      </p:ext>
    </p:extLst>
  </p:cSld>
  <p:clrMapOvr>
    <a:masterClrMapping/>
  </p:clrMapOvr>
</p:sld>
</file>

<file path=ppt/theme/theme1.xml><?xml version="1.0" encoding="utf-8"?>
<a:theme xmlns:a="http://schemas.openxmlformats.org/drawingml/2006/main" name="Sfaccettatura">
  <a:themeElements>
    <a:clrScheme name="Personalizzato 1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000000"/>
      </a:accent3>
      <a:accent4>
        <a:srgbClr val="000000"/>
      </a:accent4>
      <a:accent5>
        <a:srgbClr val="000000"/>
      </a:accent5>
      <a:accent6>
        <a:srgbClr val="000000"/>
      </a:accent6>
      <a:hlink>
        <a:srgbClr val="3FCDE7"/>
      </a:hlink>
      <a:folHlink>
        <a:srgbClr val="A9D3E1"/>
      </a:folHlink>
    </a:clrScheme>
    <a:fontScheme name="Sfaccettatura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faccettatur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209</TotalTime>
  <Words>436</Words>
  <Application>Microsoft Macintosh PowerPoint</Application>
  <PresentationFormat>Presentazione su schermo (16:9)</PresentationFormat>
  <Paragraphs>44</Paragraphs>
  <Slides>9</Slides>
  <Notes>6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9</vt:i4>
      </vt:variant>
    </vt:vector>
  </HeadingPairs>
  <TitlesOfParts>
    <vt:vector size="15" baseType="lpstr">
      <vt:lpstr>Trebuchet MS</vt:lpstr>
      <vt:lpstr>Wingdings 3</vt:lpstr>
      <vt:lpstr>Calibri</vt:lpstr>
      <vt:lpstr>Old Standard TT</vt:lpstr>
      <vt:lpstr>Arial</vt:lpstr>
      <vt:lpstr>Sfaccettatura</vt:lpstr>
      <vt:lpstr>HW #2: Juce Wah-Wah effect</vt:lpstr>
      <vt:lpstr>The wah-wah effect is an effect that alters the tone and frequencies of the input signal to create a distinctive sound, mimicking the human voice saying the onomatopeic name ”wah-wah”. </vt:lpstr>
      <vt:lpstr>The input signal is splitted in wet and dry components. The wet component goes through a passband filter and then is summed again to the dry component, which becomes the output.</vt:lpstr>
      <vt:lpstr>PASS-BAND FILTER</vt:lpstr>
      <vt:lpstr>FREQUENCY ANALYZER</vt:lpstr>
      <vt:lpstr>Presentazione standard di PowerPoint</vt:lpstr>
      <vt:lpstr>Presentazione standard di PowerPoint</vt:lpstr>
      <vt:lpstr>DEMO</vt:lpstr>
      <vt:lpstr>THANKS FOR 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FM Synth</dc:title>
  <cp:lastModifiedBy>Derme Umberto</cp:lastModifiedBy>
  <cp:revision>22</cp:revision>
  <dcterms:modified xsi:type="dcterms:W3CDTF">2022-05-30T10:09:47Z</dcterms:modified>
</cp:coreProperties>
</file>